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94660"/>
  </p:normalViewPr>
  <p:slideViewPr>
    <p:cSldViewPr>
      <p:cViewPr varScale="1">
        <p:scale>
          <a:sx n="70" d="100"/>
          <a:sy n="70" d="100"/>
        </p:scale>
        <p:origin x="-55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CD8542-A954-4C3C-BE50-7AC2C92BF88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D8542-A954-4C3C-BE50-7AC2C92BF88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D8542-A954-4C3C-BE50-7AC2C92BF88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D8542-A954-4C3C-BE50-7AC2C92BF88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CD8542-A954-4C3C-BE50-7AC2C92BF88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CD8542-A954-4C3C-BE50-7AC2C92BF88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CD8542-A954-4C3C-BE50-7AC2C92BF88E}" type="datetimeFigureOut">
              <a:rPr lang="en-US" smtClean="0"/>
              <a:pPr/>
              <a:t>8/16/2012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CD8542-A954-4C3C-BE50-7AC2C92BF88E}" type="datetimeFigureOut">
              <a:rPr lang="en-US" smtClean="0"/>
              <a:pPr/>
              <a:t>8/16/2012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D8542-A954-4C3C-BE50-7AC2C92BF88E}" type="datetimeFigureOut">
              <a:rPr lang="en-US" smtClean="0"/>
              <a:pPr/>
              <a:t>8/16/2012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CD8542-A954-4C3C-BE50-7AC2C92BF88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CD8542-A954-4C3C-BE50-7AC2C92BF88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7D3953-FBE6-49C7-BEFE-2DE46B251F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D8542-A954-4C3C-BE50-7AC2C92BF88E}" type="datetimeFigureOut">
              <a:rPr lang="en-US" smtClean="0"/>
              <a:pPr/>
              <a:t>8/16/2012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D3953-FBE6-49C7-BEFE-2DE46B251FF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brainyquote.com/quotes/quotes/e/eleanorroo161321.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brainyquote.com/quotes/quotes/e/ellafitzge131712.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brainyquote.com/quotes/quotes/e/ellafitzge102874.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brainyquote.com/quotes/quotes/e/ellafitzge131711.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brainyquote.com/quotes/quotes/t/thomasaed149032.html"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brainyquote.com/quotes/quotes/t/thomasaed109928.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brainyquote.com/quotes/quotes/t/thomasaed105271.htm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brainyquote.com/quotes/quotes/t/thomasaed132683.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brainyquote.com/quotes/quotes/t/thomasaed100430.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brainyquote.com/quotes/quotes/t/thomasaed133653.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rainyquote.com/quotes/quotes/e/eleanorroo166988.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brainyquote.com/quotes/quotes/t/thomasaed149049.html"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brainyquote.com/quotes/quotes/h/henryford103927.html"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brainyquote.com/quotes/quotes/h/henryford121997.html"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brainyquote.com/quotes/quotes/h/henryford121339.html"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www.brainyquote.com/quotes/quotes/h/henryford127570.html"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www.brainyquote.com/quotes/quotes/h/henryford127588.html"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www.brainyquote.com/quotes/quotes/a/ameliaearh386899.html"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hyperlink" Target="http://www.brainyquote.com/quotes/quotes/a/ameliaearh120932.html"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http://www.brainyquote.com/quotes/quotes/a/ameliaearh401932.html"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hyperlink" Target="http://www.brainyquote.com/quotes/quotes/m/marianande131914.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rainyquote.com/quotes/quotes/e/eleanorroo163746.html"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hyperlink" Target="http://www.brainyquote.com/quotes/quotes/m/marianande146157.html"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hyperlink" Target="http://www.brainyquote.com/quotes/quotes/m/marianande163739.html"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hyperlink" Target="http://www.brainyquote.com/quotes/quotes/m/marianande133492.html"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hyperlink" Target="http://www.brainyquote.com/quotes/quotes/m/marianande133756.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rainyquote.com/quotes/quotes/e/eleanorroo385439.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brainyquote.com/quotes/quotes/e/eleanorroo402491.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brainyquote.com/quotes/quotes/e/eleanorroo161633.htm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brainyquote.com/quotes/quotes/e/eleanorroo121109.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brainyquote.com/quotes/quotes/e/eleanorroo100588.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brainyquote.com/quotes/quotes/e/eleanorroo131302.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Quotes from Creative, Inventive, and Notable People</a:t>
            </a:r>
            <a:endParaRPr lang="en-US" dirty="0"/>
          </a:p>
        </p:txBody>
      </p:sp>
      <p:sp>
        <p:nvSpPr>
          <p:cNvPr id="3" name="Subtitle 2"/>
          <p:cNvSpPr>
            <a:spLocks noGrp="1"/>
          </p:cNvSpPr>
          <p:nvPr>
            <p:ph type="subTitle" idx="1"/>
          </p:nvPr>
        </p:nvSpPr>
        <p:spPr/>
        <p:txBody>
          <a:bodyPr/>
          <a:lstStyle/>
          <a:p>
            <a:r>
              <a:rPr lang="en-US" dirty="0" smtClean="0"/>
              <a:t>Fluency Practice</a:t>
            </a:r>
          </a:p>
          <a:p>
            <a:r>
              <a:rPr lang="en-US" dirty="0" smtClean="0"/>
              <a:t>RF.3.4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733800"/>
            <a:ext cx="5105400" cy="2862322"/>
          </a:xfrm>
          <a:prstGeom prst="rect">
            <a:avLst/>
          </a:prstGeom>
        </p:spPr>
        <p:txBody>
          <a:bodyPr wrap="square">
            <a:spAutoFit/>
          </a:bodyPr>
          <a:lstStyle/>
          <a:p>
            <a:r>
              <a:rPr lang="en-US" sz="3600" dirty="0" smtClean="0"/>
              <a:t>No one can make you feel inferior without your consent. </a:t>
            </a:r>
            <a:br>
              <a:rPr lang="en-US" sz="3600" dirty="0" smtClean="0"/>
            </a:br>
            <a:r>
              <a:rPr lang="en-US" sz="3600" dirty="0" smtClean="0">
                <a:hlinkClick r:id="rId2"/>
              </a:rPr>
              <a:t>Eleanor Roosevelt</a:t>
            </a:r>
            <a:r>
              <a:rPr lang="en-US" sz="3600" dirty="0" smtClean="0"/>
              <a:t> </a:t>
            </a:r>
            <a:br>
              <a:rPr lang="en-US" sz="3600" dirty="0" smtClean="0"/>
            </a:br>
            <a:endParaRPr lang="en-US" sz="3600" dirty="0"/>
          </a:p>
        </p:txBody>
      </p:sp>
      <p:pic>
        <p:nvPicPr>
          <p:cNvPr id="24578" name="Picture 2" descr="http://www.emersonkent.com/images/roosevelt_eleanor.jpg"/>
          <p:cNvPicPr>
            <a:picLocks noChangeAspect="1" noChangeArrowheads="1"/>
          </p:cNvPicPr>
          <p:nvPr/>
        </p:nvPicPr>
        <p:blipFill>
          <a:blip r:embed="rId3" cstate="print"/>
          <a:srcRect/>
          <a:stretch>
            <a:fillRect/>
          </a:stretch>
        </p:blipFill>
        <p:spPr bwMode="auto">
          <a:xfrm>
            <a:off x="5334000" y="533400"/>
            <a:ext cx="2981325" cy="37909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38200"/>
            <a:ext cx="5257800" cy="2554545"/>
          </a:xfrm>
          <a:prstGeom prst="rect">
            <a:avLst/>
          </a:prstGeom>
        </p:spPr>
        <p:txBody>
          <a:bodyPr wrap="square">
            <a:spAutoFit/>
          </a:bodyPr>
          <a:lstStyle/>
          <a:p>
            <a:r>
              <a:rPr lang="en-US" sz="3200" dirty="0" smtClean="0"/>
              <a:t>It isn't where you came from, its where you're going that counts. </a:t>
            </a:r>
            <a:br>
              <a:rPr lang="en-US" sz="3200" dirty="0" smtClean="0"/>
            </a:br>
            <a:r>
              <a:rPr lang="en-US" sz="3200" dirty="0" smtClean="0">
                <a:hlinkClick r:id="rId2"/>
              </a:rPr>
              <a:t>Ella Fitzgerald</a:t>
            </a:r>
            <a:r>
              <a:rPr lang="en-US" sz="3200" dirty="0" smtClean="0"/>
              <a:t> </a:t>
            </a:r>
            <a:br>
              <a:rPr lang="en-US" sz="3200" dirty="0" smtClean="0"/>
            </a:br>
            <a:endParaRPr lang="en-US" sz="3200" dirty="0"/>
          </a:p>
        </p:txBody>
      </p:sp>
      <p:pic>
        <p:nvPicPr>
          <p:cNvPr id="23554" name="Picture 2" descr="http://images37.concordmusicgroup.com/artists/fullsize/ellaFitzgerald.jpg"/>
          <p:cNvPicPr>
            <a:picLocks noChangeAspect="1" noChangeArrowheads="1"/>
          </p:cNvPicPr>
          <p:nvPr/>
        </p:nvPicPr>
        <p:blipFill>
          <a:blip r:embed="rId3" cstate="print"/>
          <a:srcRect/>
          <a:stretch>
            <a:fillRect/>
          </a:stretch>
        </p:blipFill>
        <p:spPr bwMode="auto">
          <a:xfrm>
            <a:off x="4343400" y="2514600"/>
            <a:ext cx="3807012" cy="3733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0" y="3749457"/>
            <a:ext cx="4572000" cy="3108543"/>
          </a:xfrm>
          <a:prstGeom prst="rect">
            <a:avLst/>
          </a:prstGeom>
        </p:spPr>
        <p:txBody>
          <a:bodyPr>
            <a:spAutoFit/>
          </a:bodyPr>
          <a:lstStyle/>
          <a:p>
            <a:pPr algn="r"/>
            <a:r>
              <a:rPr lang="en-US" sz="2800" dirty="0" smtClean="0"/>
              <a:t>Just don't give up trying to do what you really want to do. Where there is love and inspiration, I don't think you can go wrong. </a:t>
            </a:r>
            <a:br>
              <a:rPr lang="en-US" sz="2800" dirty="0" smtClean="0"/>
            </a:br>
            <a:r>
              <a:rPr lang="en-US" sz="2800" dirty="0" smtClean="0">
                <a:hlinkClick r:id="rId2"/>
              </a:rPr>
              <a:t>Ella Fitzgerald</a:t>
            </a:r>
            <a:r>
              <a:rPr lang="en-US" sz="2800" dirty="0" smtClean="0"/>
              <a:t> </a:t>
            </a:r>
            <a:br>
              <a:rPr lang="en-US" sz="2800" dirty="0" smtClean="0"/>
            </a:br>
            <a:endParaRPr lang="en-US" sz="2800" dirty="0"/>
          </a:p>
        </p:txBody>
      </p:sp>
      <p:pic>
        <p:nvPicPr>
          <p:cNvPr id="22530" name="Picture 2" descr="http://userserve-ak.last.fm/serve/_/216717/Ella+Fitzgerald.jpg"/>
          <p:cNvPicPr>
            <a:picLocks noChangeAspect="1" noChangeArrowheads="1"/>
          </p:cNvPicPr>
          <p:nvPr/>
        </p:nvPicPr>
        <p:blipFill>
          <a:blip r:embed="rId3" cstate="print"/>
          <a:srcRect/>
          <a:stretch>
            <a:fillRect/>
          </a:stretch>
        </p:blipFill>
        <p:spPr bwMode="auto">
          <a:xfrm>
            <a:off x="457200" y="533400"/>
            <a:ext cx="3810000" cy="36861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733800"/>
            <a:ext cx="6477000" cy="2308324"/>
          </a:xfrm>
          <a:prstGeom prst="rect">
            <a:avLst/>
          </a:prstGeom>
        </p:spPr>
        <p:txBody>
          <a:bodyPr wrap="square">
            <a:spAutoFit/>
          </a:bodyPr>
          <a:lstStyle/>
          <a:p>
            <a:pPr algn="ctr"/>
            <a:r>
              <a:rPr lang="en-US" sz="3600" dirty="0" smtClean="0"/>
              <a:t>The only thing better than singing is more singing. </a:t>
            </a:r>
            <a:br>
              <a:rPr lang="en-US" sz="3600" dirty="0" smtClean="0"/>
            </a:br>
            <a:r>
              <a:rPr lang="en-US" sz="3600" dirty="0" smtClean="0">
                <a:hlinkClick r:id="rId2"/>
              </a:rPr>
              <a:t>Ella Fitzgerald</a:t>
            </a:r>
            <a:r>
              <a:rPr lang="en-US" sz="3600" dirty="0" smtClean="0"/>
              <a:t> </a:t>
            </a:r>
            <a:br>
              <a:rPr lang="en-US" sz="3600" dirty="0" smtClean="0"/>
            </a:br>
            <a:endParaRPr lang="en-US" sz="3600" dirty="0"/>
          </a:p>
        </p:txBody>
      </p:sp>
      <p:pic>
        <p:nvPicPr>
          <p:cNvPr id="21506" name="Picture 2" descr="http://t2.gstatic.com/images?q=tbn:ANd9GcSis8XYqGfwdTW3Oere2l2Ppx30UgaMMYyp8LqhIYfq9c0lFHxfeqh8SEKQRg"/>
          <p:cNvPicPr>
            <a:picLocks noChangeAspect="1" noChangeArrowheads="1"/>
          </p:cNvPicPr>
          <p:nvPr/>
        </p:nvPicPr>
        <p:blipFill>
          <a:blip r:embed="rId3" cstate="print"/>
          <a:srcRect/>
          <a:stretch>
            <a:fillRect/>
          </a:stretch>
        </p:blipFill>
        <p:spPr bwMode="auto">
          <a:xfrm>
            <a:off x="2438400" y="533400"/>
            <a:ext cx="4357434" cy="3124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962400"/>
            <a:ext cx="7391400" cy="2677656"/>
          </a:xfrm>
          <a:prstGeom prst="rect">
            <a:avLst/>
          </a:prstGeom>
        </p:spPr>
        <p:txBody>
          <a:bodyPr wrap="square">
            <a:spAutoFit/>
          </a:bodyPr>
          <a:lstStyle/>
          <a:p>
            <a:pPr algn="ctr"/>
            <a:r>
              <a:rPr lang="en-US" sz="2800" dirty="0" smtClean="0"/>
              <a:t>Be courageous. I have seen many depressions in business. Always America has emerged from these stronger and more prosperous. Be brave as your fathers before you. Have faith! Go forward! </a:t>
            </a:r>
            <a:br>
              <a:rPr lang="en-US" sz="2800" dirty="0" smtClean="0"/>
            </a:br>
            <a:r>
              <a:rPr lang="en-US" sz="2800" dirty="0" smtClean="0">
                <a:hlinkClick r:id="rId2"/>
              </a:rPr>
              <a:t>Thomas A. Edison</a:t>
            </a:r>
            <a:r>
              <a:rPr lang="en-US" sz="2800" dirty="0" smtClean="0"/>
              <a:t> </a:t>
            </a:r>
            <a:br>
              <a:rPr lang="en-US" sz="2800" dirty="0" smtClean="0"/>
            </a:br>
            <a:endParaRPr lang="en-US" sz="2800" dirty="0"/>
          </a:p>
        </p:txBody>
      </p:sp>
      <p:pic>
        <p:nvPicPr>
          <p:cNvPr id="20482" name="Picture 2" descr="http://www.nps.gov/edis/images/taehandtoear022605007_1.jpg"/>
          <p:cNvPicPr>
            <a:picLocks noChangeAspect="1" noChangeArrowheads="1"/>
          </p:cNvPicPr>
          <p:nvPr/>
        </p:nvPicPr>
        <p:blipFill>
          <a:blip r:embed="rId3" cstate="print"/>
          <a:srcRect/>
          <a:stretch>
            <a:fillRect/>
          </a:stretch>
        </p:blipFill>
        <p:spPr bwMode="auto">
          <a:xfrm>
            <a:off x="3124200" y="304800"/>
            <a:ext cx="2714625" cy="34671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114800"/>
            <a:ext cx="6248400" cy="1815882"/>
          </a:xfrm>
          <a:prstGeom prst="rect">
            <a:avLst/>
          </a:prstGeom>
        </p:spPr>
        <p:txBody>
          <a:bodyPr wrap="square">
            <a:spAutoFit/>
          </a:bodyPr>
          <a:lstStyle/>
          <a:p>
            <a:r>
              <a:rPr lang="en-US" sz="2800" dirty="0" smtClean="0"/>
              <a:t>Genius is one percent inspiration and ninety-nine percent perspiration. </a:t>
            </a:r>
            <a:br>
              <a:rPr lang="en-US" sz="2800" dirty="0" smtClean="0"/>
            </a:br>
            <a:r>
              <a:rPr lang="en-US" sz="2800" dirty="0" smtClean="0">
                <a:hlinkClick r:id="rId2"/>
              </a:rPr>
              <a:t>Thomas A. Edison</a:t>
            </a:r>
            <a:r>
              <a:rPr lang="en-US" sz="2800" dirty="0" smtClean="0"/>
              <a:t> </a:t>
            </a:r>
            <a:br>
              <a:rPr lang="en-US" sz="2800" dirty="0" smtClean="0"/>
            </a:br>
            <a:endParaRPr lang="en-US" sz="2800" dirty="0"/>
          </a:p>
        </p:txBody>
      </p:sp>
      <p:pic>
        <p:nvPicPr>
          <p:cNvPr id="19458" name="Picture 2" descr="http://0.tqn.com/d/inventors/1/0/c/C/edison2.jpg"/>
          <p:cNvPicPr>
            <a:picLocks noChangeAspect="1" noChangeArrowheads="1"/>
          </p:cNvPicPr>
          <p:nvPr/>
        </p:nvPicPr>
        <p:blipFill>
          <a:blip r:embed="rId3" cstate="print"/>
          <a:srcRect/>
          <a:stretch>
            <a:fillRect/>
          </a:stretch>
        </p:blipFill>
        <p:spPr bwMode="auto">
          <a:xfrm>
            <a:off x="3276600" y="381000"/>
            <a:ext cx="2438400" cy="380390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4114800"/>
            <a:ext cx="4572000" cy="1938992"/>
          </a:xfrm>
          <a:prstGeom prst="rect">
            <a:avLst/>
          </a:prstGeom>
        </p:spPr>
        <p:txBody>
          <a:bodyPr>
            <a:spAutoFit/>
          </a:bodyPr>
          <a:lstStyle/>
          <a:p>
            <a:pPr algn="r"/>
            <a:r>
              <a:rPr lang="en-US" sz="2400" dirty="0" smtClean="0"/>
              <a:t>I have friends in overalls whose friendship I would not swap for the favor of the kings of the world. </a:t>
            </a:r>
            <a:br>
              <a:rPr lang="en-US" sz="2400" dirty="0" smtClean="0"/>
            </a:br>
            <a:r>
              <a:rPr lang="en-US" sz="2400" dirty="0" smtClean="0">
                <a:hlinkClick r:id="rId2"/>
              </a:rPr>
              <a:t>Thomas A. Edison</a:t>
            </a:r>
            <a:r>
              <a:rPr lang="en-US" sz="2400" dirty="0" smtClean="0"/>
              <a:t> </a:t>
            </a:r>
            <a:br>
              <a:rPr lang="en-US" sz="2400" dirty="0" smtClean="0"/>
            </a:br>
            <a:endParaRPr lang="en-US" sz="2400" dirty="0"/>
          </a:p>
        </p:txBody>
      </p:sp>
      <p:pic>
        <p:nvPicPr>
          <p:cNvPr id="18434" name="Picture 2" descr="http://www.jboitnott.com/wp-content/uploads/2011/01/edison1.jpg"/>
          <p:cNvPicPr>
            <a:picLocks noChangeAspect="1" noChangeArrowheads="1"/>
          </p:cNvPicPr>
          <p:nvPr/>
        </p:nvPicPr>
        <p:blipFill>
          <a:blip r:embed="rId3" cstate="print"/>
          <a:srcRect/>
          <a:stretch>
            <a:fillRect/>
          </a:stretch>
        </p:blipFill>
        <p:spPr bwMode="auto">
          <a:xfrm>
            <a:off x="838199" y="609600"/>
            <a:ext cx="5107781" cy="33528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295400"/>
            <a:ext cx="4572000" cy="2554545"/>
          </a:xfrm>
          <a:prstGeom prst="rect">
            <a:avLst/>
          </a:prstGeom>
        </p:spPr>
        <p:txBody>
          <a:bodyPr>
            <a:spAutoFit/>
          </a:bodyPr>
          <a:lstStyle/>
          <a:p>
            <a:r>
              <a:rPr lang="en-US" sz="3200" dirty="0" smtClean="0"/>
              <a:t>I have not failed. I've just found 10,000 ways that won't work. </a:t>
            </a:r>
            <a:br>
              <a:rPr lang="en-US" sz="3200" dirty="0" smtClean="0"/>
            </a:br>
            <a:r>
              <a:rPr lang="en-US" sz="3200" dirty="0" smtClean="0">
                <a:hlinkClick r:id="rId2"/>
              </a:rPr>
              <a:t>Thomas A. Edison</a:t>
            </a:r>
            <a:r>
              <a:rPr lang="en-US" sz="3200" dirty="0" smtClean="0"/>
              <a:t> </a:t>
            </a:r>
            <a:br>
              <a:rPr lang="en-US" sz="3200" dirty="0" smtClean="0"/>
            </a:br>
            <a:endParaRPr lang="en-US" sz="3200" dirty="0"/>
          </a:p>
        </p:txBody>
      </p:sp>
      <p:pic>
        <p:nvPicPr>
          <p:cNvPr id="17410" name="Picture 2" descr="http://grade5bookreports.wikispaces.com/file/view/thomas-edison-175.jpg/286828856/183x183/thomas-edison-175.jpg"/>
          <p:cNvPicPr>
            <a:picLocks noChangeAspect="1" noChangeArrowheads="1"/>
          </p:cNvPicPr>
          <p:nvPr/>
        </p:nvPicPr>
        <p:blipFill>
          <a:blip r:embed="rId3" cstate="print"/>
          <a:srcRect/>
          <a:stretch>
            <a:fillRect/>
          </a:stretch>
        </p:blipFill>
        <p:spPr bwMode="auto">
          <a:xfrm>
            <a:off x="4495800" y="2743200"/>
            <a:ext cx="3048000" cy="304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914400"/>
            <a:ext cx="6248400" cy="2246769"/>
          </a:xfrm>
          <a:prstGeom prst="rect">
            <a:avLst/>
          </a:prstGeom>
        </p:spPr>
        <p:txBody>
          <a:bodyPr wrap="square">
            <a:spAutoFit/>
          </a:bodyPr>
          <a:lstStyle/>
          <a:p>
            <a:r>
              <a:rPr lang="en-US" sz="2800" dirty="0" smtClean="0"/>
              <a:t>Just because something doesn't do what you planned it to do doesn't mean it's useless. </a:t>
            </a:r>
            <a:br>
              <a:rPr lang="en-US" sz="2800" dirty="0" smtClean="0"/>
            </a:br>
            <a:r>
              <a:rPr lang="en-US" sz="2800" dirty="0" smtClean="0">
                <a:hlinkClick r:id="rId2"/>
              </a:rPr>
              <a:t>Thomas A. Edison</a:t>
            </a:r>
            <a:r>
              <a:rPr lang="en-US" sz="2800" dirty="0" smtClean="0"/>
              <a:t> </a:t>
            </a:r>
            <a:br>
              <a:rPr lang="en-US" sz="2800" dirty="0" smtClean="0"/>
            </a:br>
            <a:endParaRPr lang="en-US" sz="2800" dirty="0"/>
          </a:p>
        </p:txBody>
      </p:sp>
      <p:pic>
        <p:nvPicPr>
          <p:cNvPr id="16386" name="Picture 2" descr="http://pmpaspeakingofprecision.files.wordpress.com/2011/02/thomas-edison-lightbulb.jpg"/>
          <p:cNvPicPr>
            <a:picLocks noChangeAspect="1" noChangeArrowheads="1"/>
          </p:cNvPicPr>
          <p:nvPr/>
        </p:nvPicPr>
        <p:blipFill>
          <a:blip r:embed="rId3" cstate="print"/>
          <a:srcRect/>
          <a:stretch>
            <a:fillRect/>
          </a:stretch>
        </p:blipFill>
        <p:spPr bwMode="auto">
          <a:xfrm>
            <a:off x="4724400" y="2209800"/>
            <a:ext cx="3200400" cy="404632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5029200" cy="4401205"/>
          </a:xfrm>
          <a:prstGeom prst="rect">
            <a:avLst/>
          </a:prstGeom>
        </p:spPr>
        <p:txBody>
          <a:bodyPr wrap="square">
            <a:spAutoFit/>
          </a:bodyPr>
          <a:lstStyle/>
          <a:p>
            <a:r>
              <a:rPr lang="en-US" sz="2800" dirty="0" smtClean="0"/>
              <a:t>One might think that the money value of an invention constitutes its reward to the man who loves his work. But... I continue to find my greatest pleasure, and so my reward, in the work that precedes what the world calls success. </a:t>
            </a:r>
            <a:br>
              <a:rPr lang="en-US" sz="2800" dirty="0" smtClean="0"/>
            </a:br>
            <a:r>
              <a:rPr lang="en-US" sz="2800" dirty="0" smtClean="0">
                <a:hlinkClick r:id="rId2"/>
              </a:rPr>
              <a:t>Thomas A. Edison</a:t>
            </a:r>
            <a:r>
              <a:rPr lang="en-US" sz="2800" dirty="0" smtClean="0"/>
              <a:t> </a:t>
            </a:r>
            <a:br>
              <a:rPr lang="en-US" sz="2800" dirty="0" smtClean="0"/>
            </a:br>
            <a:endParaRPr lang="en-US" sz="2800" dirty="0"/>
          </a:p>
        </p:txBody>
      </p:sp>
      <p:pic>
        <p:nvPicPr>
          <p:cNvPr id="15362" name="Picture 2" descr="http://upload.wikimedia.org/wikipedia/commons/thumb/9/9d/Thomas_Edison2.jpg/220px-Thomas_Edison2.jpg"/>
          <p:cNvPicPr>
            <a:picLocks noChangeAspect="1" noChangeArrowheads="1"/>
          </p:cNvPicPr>
          <p:nvPr/>
        </p:nvPicPr>
        <p:blipFill>
          <a:blip r:embed="rId3" cstate="print"/>
          <a:srcRect/>
          <a:stretch>
            <a:fillRect/>
          </a:stretch>
        </p:blipFill>
        <p:spPr bwMode="auto">
          <a:xfrm>
            <a:off x="5181600" y="2895600"/>
            <a:ext cx="2667000" cy="341861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133600"/>
            <a:ext cx="3733800" cy="4154984"/>
          </a:xfrm>
          <a:prstGeom prst="rect">
            <a:avLst/>
          </a:prstGeom>
          <a:noFill/>
        </p:spPr>
        <p:txBody>
          <a:bodyPr wrap="square" rtlCol="0">
            <a:spAutoFit/>
          </a:bodyPr>
          <a:lstStyle/>
          <a:p>
            <a:r>
              <a:rPr lang="en-US" sz="2400" dirty="0" smtClean="0"/>
              <a:t>Freedom makes a huge requirement of every human being. With freedom comes responsibility. For the person who is unwilling to grow up, the person who does not want to carry is own weight, this is a frightening prospect. </a:t>
            </a:r>
            <a:br>
              <a:rPr lang="en-US" sz="2400" dirty="0" smtClean="0"/>
            </a:br>
            <a:r>
              <a:rPr lang="en-US" sz="2400" dirty="0" smtClean="0">
                <a:hlinkClick r:id="rId2"/>
              </a:rPr>
              <a:t>Eleanor Roosevelt</a:t>
            </a:r>
            <a:r>
              <a:rPr lang="en-US" sz="2400" dirty="0" smtClean="0"/>
              <a:t> </a:t>
            </a:r>
            <a:br>
              <a:rPr lang="en-US" sz="2400" dirty="0" smtClean="0"/>
            </a:br>
            <a:endParaRPr lang="en-US" sz="2400" dirty="0"/>
          </a:p>
        </p:txBody>
      </p:sp>
      <p:pic>
        <p:nvPicPr>
          <p:cNvPr id="32770" name="Picture 2" descr="http://www.toledoblade.com/image/2011/12/24/800x_b1_cCM_z_ca479,206,1000,851/Eleanor-Roosevelt.jpg"/>
          <p:cNvPicPr>
            <a:picLocks noChangeAspect="1" noChangeArrowheads="1"/>
          </p:cNvPicPr>
          <p:nvPr/>
        </p:nvPicPr>
        <p:blipFill>
          <a:blip r:embed="rId3" cstate="print"/>
          <a:srcRect/>
          <a:stretch>
            <a:fillRect/>
          </a:stretch>
        </p:blipFill>
        <p:spPr bwMode="auto">
          <a:xfrm>
            <a:off x="4191000" y="381000"/>
            <a:ext cx="4362450" cy="5410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3886200"/>
            <a:ext cx="4572000" cy="2677656"/>
          </a:xfrm>
          <a:prstGeom prst="rect">
            <a:avLst/>
          </a:prstGeom>
        </p:spPr>
        <p:txBody>
          <a:bodyPr>
            <a:spAutoFit/>
          </a:bodyPr>
          <a:lstStyle/>
          <a:p>
            <a:pPr algn="ctr"/>
            <a:r>
              <a:rPr lang="en-US" sz="2800" dirty="0" smtClean="0"/>
              <a:t>Our greatest weakness lies in giving up. The most certain way to succeed is always to try just one more time. </a:t>
            </a:r>
            <a:br>
              <a:rPr lang="en-US" sz="2800" dirty="0" smtClean="0"/>
            </a:br>
            <a:r>
              <a:rPr lang="en-US" sz="2800" dirty="0" smtClean="0">
                <a:hlinkClick r:id="rId2"/>
              </a:rPr>
              <a:t>Thomas A. Edison</a:t>
            </a:r>
            <a:r>
              <a:rPr lang="en-US" sz="2800" dirty="0" smtClean="0"/>
              <a:t> </a:t>
            </a:r>
            <a:br>
              <a:rPr lang="en-US" sz="2800" dirty="0" smtClean="0"/>
            </a:br>
            <a:endParaRPr lang="en-US" sz="2800" dirty="0"/>
          </a:p>
        </p:txBody>
      </p:sp>
      <p:pic>
        <p:nvPicPr>
          <p:cNvPr id="14338" name="Picture 2" descr="http://edison.rutgers.edu/webimages/taeinlab.jpg"/>
          <p:cNvPicPr>
            <a:picLocks noChangeAspect="1" noChangeArrowheads="1"/>
          </p:cNvPicPr>
          <p:nvPr/>
        </p:nvPicPr>
        <p:blipFill>
          <a:blip r:embed="rId3" cstate="print"/>
          <a:srcRect/>
          <a:stretch>
            <a:fillRect/>
          </a:stretch>
        </p:blipFill>
        <p:spPr bwMode="auto">
          <a:xfrm>
            <a:off x="2971800" y="457200"/>
            <a:ext cx="3200400" cy="326441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3962400"/>
            <a:ext cx="4572000" cy="2677656"/>
          </a:xfrm>
          <a:prstGeom prst="rect">
            <a:avLst/>
          </a:prstGeom>
        </p:spPr>
        <p:txBody>
          <a:bodyPr>
            <a:spAutoFit/>
          </a:bodyPr>
          <a:lstStyle/>
          <a:p>
            <a:pPr algn="ctr"/>
            <a:r>
              <a:rPr lang="en-US" sz="2400" dirty="0" smtClean="0"/>
              <a:t>Anyone who stops learning is old, whether at twenty or eighty. Anyone who keeps learning stays young. The greatest thing in life is to keep your mind young. </a:t>
            </a:r>
            <a:br>
              <a:rPr lang="en-US" sz="2400" dirty="0" smtClean="0"/>
            </a:br>
            <a:r>
              <a:rPr lang="en-US" sz="2400" dirty="0" smtClean="0">
                <a:hlinkClick r:id="rId2"/>
              </a:rPr>
              <a:t>Henry Ford</a:t>
            </a:r>
            <a:r>
              <a:rPr lang="en-US" sz="2400" dirty="0" smtClean="0"/>
              <a:t> </a:t>
            </a:r>
            <a:br>
              <a:rPr lang="en-US" sz="2400" dirty="0" smtClean="0"/>
            </a:br>
            <a:endParaRPr lang="en-US" sz="2400" dirty="0"/>
          </a:p>
        </p:txBody>
      </p:sp>
      <p:pic>
        <p:nvPicPr>
          <p:cNvPr id="13314" name="Picture 2" descr="http://t3.gstatic.com/images?q=tbn:ANd9GcQsmqk49ruEOFWJSO-GdfGGnyEy9JQ_XPq62lUWndF0b8bp7L-Gii2xPClh"/>
          <p:cNvPicPr>
            <a:picLocks noChangeAspect="1" noChangeArrowheads="1"/>
          </p:cNvPicPr>
          <p:nvPr/>
        </p:nvPicPr>
        <p:blipFill>
          <a:blip r:embed="rId3" cstate="print"/>
          <a:srcRect/>
          <a:stretch>
            <a:fillRect/>
          </a:stretch>
        </p:blipFill>
        <p:spPr bwMode="auto">
          <a:xfrm>
            <a:off x="2286000" y="457200"/>
            <a:ext cx="4648200" cy="3219311"/>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3886200"/>
            <a:ext cx="5257800" cy="2246769"/>
          </a:xfrm>
          <a:prstGeom prst="rect">
            <a:avLst/>
          </a:prstGeom>
        </p:spPr>
        <p:txBody>
          <a:bodyPr wrap="square">
            <a:spAutoFit/>
          </a:bodyPr>
          <a:lstStyle/>
          <a:p>
            <a:pPr algn="r"/>
            <a:r>
              <a:rPr lang="en-US" sz="2800" dirty="0" smtClean="0"/>
              <a:t>Coming together is a beginning; keeping together is progress; working together is success. </a:t>
            </a:r>
            <a:br>
              <a:rPr lang="en-US" sz="2800" dirty="0" smtClean="0"/>
            </a:br>
            <a:r>
              <a:rPr lang="en-US" sz="2800" dirty="0" smtClean="0">
                <a:hlinkClick r:id="rId2"/>
              </a:rPr>
              <a:t>Henry Ford</a:t>
            </a:r>
            <a:r>
              <a:rPr lang="en-US" sz="2800" dirty="0" smtClean="0"/>
              <a:t> </a:t>
            </a:r>
            <a:br>
              <a:rPr lang="en-US" sz="2800" dirty="0" smtClean="0"/>
            </a:br>
            <a:endParaRPr lang="en-US" sz="2800" dirty="0"/>
          </a:p>
        </p:txBody>
      </p:sp>
      <p:pic>
        <p:nvPicPr>
          <p:cNvPr id="12290" name="Picture 2" descr="http://t3.gstatic.com/images?q=tbn:ANd9GcS-zkXm3x1gGkGaWEZVnV8-gjxPGbP2w8M1SskbSUhkDAx7O4V9sYCJ7p97uQ"/>
          <p:cNvPicPr>
            <a:picLocks noChangeAspect="1" noChangeArrowheads="1"/>
          </p:cNvPicPr>
          <p:nvPr/>
        </p:nvPicPr>
        <p:blipFill>
          <a:blip r:embed="rId3" cstate="print"/>
          <a:srcRect/>
          <a:stretch>
            <a:fillRect/>
          </a:stretch>
        </p:blipFill>
        <p:spPr bwMode="auto">
          <a:xfrm>
            <a:off x="609600" y="838200"/>
            <a:ext cx="4801874" cy="3048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962400"/>
            <a:ext cx="6248400" cy="2554545"/>
          </a:xfrm>
          <a:prstGeom prst="rect">
            <a:avLst/>
          </a:prstGeom>
        </p:spPr>
        <p:txBody>
          <a:bodyPr wrap="square">
            <a:spAutoFit/>
          </a:bodyPr>
          <a:lstStyle/>
          <a:p>
            <a:r>
              <a:rPr lang="en-US" sz="3200" dirty="0" smtClean="0"/>
              <a:t>Failure is simply the opportunity to begin again, this time more intelligently. </a:t>
            </a:r>
            <a:br>
              <a:rPr lang="en-US" sz="3200" dirty="0" smtClean="0"/>
            </a:br>
            <a:r>
              <a:rPr lang="en-US" sz="3200" dirty="0" smtClean="0">
                <a:hlinkClick r:id="rId2"/>
              </a:rPr>
              <a:t>Henry Ford</a:t>
            </a:r>
            <a:r>
              <a:rPr lang="en-US" sz="3200" dirty="0" smtClean="0"/>
              <a:t> </a:t>
            </a:r>
            <a:br>
              <a:rPr lang="en-US" sz="3200" dirty="0" smtClean="0"/>
            </a:br>
            <a:endParaRPr lang="en-US" sz="3200" dirty="0"/>
          </a:p>
        </p:txBody>
      </p:sp>
      <p:pic>
        <p:nvPicPr>
          <p:cNvPr id="11266" name="Picture 2" descr="http://media.cleveland.com/business_impact/photo/henry-fordjpg-d330bab5706c2fad_large.jpg"/>
          <p:cNvPicPr>
            <a:picLocks noChangeAspect="1" noChangeArrowheads="1"/>
          </p:cNvPicPr>
          <p:nvPr/>
        </p:nvPicPr>
        <p:blipFill>
          <a:blip r:embed="rId3" cstate="print"/>
          <a:srcRect/>
          <a:stretch>
            <a:fillRect/>
          </a:stretch>
        </p:blipFill>
        <p:spPr bwMode="auto">
          <a:xfrm>
            <a:off x="1981200" y="228600"/>
            <a:ext cx="4876800" cy="3747912"/>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533400"/>
            <a:ext cx="5638800" cy="3108543"/>
          </a:xfrm>
          <a:prstGeom prst="rect">
            <a:avLst/>
          </a:prstGeom>
        </p:spPr>
        <p:txBody>
          <a:bodyPr wrap="square">
            <a:spAutoFit/>
          </a:bodyPr>
          <a:lstStyle/>
          <a:p>
            <a:pPr algn="r"/>
            <a:r>
              <a:rPr lang="en-US" sz="2800" dirty="0" smtClean="0"/>
              <a:t>If money is your hope for independence you will never have it. The only real security that a man will have in this world is a reserve of knowledge, experience, and ability. </a:t>
            </a:r>
            <a:br>
              <a:rPr lang="en-US" sz="2800" dirty="0" smtClean="0"/>
            </a:br>
            <a:r>
              <a:rPr lang="en-US" sz="2800" dirty="0" smtClean="0">
                <a:hlinkClick r:id="rId2"/>
              </a:rPr>
              <a:t>Henry Ford</a:t>
            </a:r>
            <a:r>
              <a:rPr lang="en-US" sz="2800" dirty="0" smtClean="0"/>
              <a:t> </a:t>
            </a:r>
            <a:br>
              <a:rPr lang="en-US" sz="2800" dirty="0" smtClean="0"/>
            </a:br>
            <a:endParaRPr lang="en-US" sz="2800" dirty="0"/>
          </a:p>
        </p:txBody>
      </p:sp>
      <p:pic>
        <p:nvPicPr>
          <p:cNvPr id="10242" name="Picture 2" descr="http://cache2.artprintimages.com/p/LRG/27/2742/W2RND00Z/art-print/henry-ford-in-model-t.jpg"/>
          <p:cNvPicPr>
            <a:picLocks noChangeAspect="1" noChangeArrowheads="1"/>
          </p:cNvPicPr>
          <p:nvPr/>
        </p:nvPicPr>
        <p:blipFill>
          <a:blip r:embed="rId3" cstate="print"/>
          <a:srcRect/>
          <a:stretch>
            <a:fillRect/>
          </a:stretch>
        </p:blipFill>
        <p:spPr bwMode="auto">
          <a:xfrm>
            <a:off x="1219200" y="2971800"/>
            <a:ext cx="4419600" cy="33147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114800"/>
            <a:ext cx="4572000" cy="2554545"/>
          </a:xfrm>
          <a:prstGeom prst="rect">
            <a:avLst/>
          </a:prstGeom>
        </p:spPr>
        <p:txBody>
          <a:bodyPr>
            <a:spAutoFit/>
          </a:bodyPr>
          <a:lstStyle/>
          <a:p>
            <a:r>
              <a:rPr lang="en-US" sz="3200" dirty="0" smtClean="0"/>
              <a:t>You can't build a reputation on what you are going to do. </a:t>
            </a:r>
            <a:br>
              <a:rPr lang="en-US" sz="3200" dirty="0" smtClean="0"/>
            </a:br>
            <a:r>
              <a:rPr lang="en-US" sz="3200" dirty="0" smtClean="0">
                <a:hlinkClick r:id="rId2"/>
              </a:rPr>
              <a:t>Henry Ford</a:t>
            </a:r>
            <a:r>
              <a:rPr lang="en-US" sz="3200" dirty="0" smtClean="0"/>
              <a:t> </a:t>
            </a:r>
            <a:br>
              <a:rPr lang="en-US" sz="3200" dirty="0" smtClean="0"/>
            </a:br>
            <a:endParaRPr lang="en-US" sz="3200" dirty="0"/>
          </a:p>
        </p:txBody>
      </p:sp>
      <p:pic>
        <p:nvPicPr>
          <p:cNvPr id="9218" name="Picture 2" descr="http://rnishi.files.wordpress.com/2012/03/henry-ford.jpg"/>
          <p:cNvPicPr>
            <a:picLocks noChangeAspect="1" noChangeArrowheads="1"/>
          </p:cNvPicPr>
          <p:nvPr/>
        </p:nvPicPr>
        <p:blipFill>
          <a:blip r:embed="rId3" cstate="print"/>
          <a:srcRect/>
          <a:stretch>
            <a:fillRect/>
          </a:stretch>
        </p:blipFill>
        <p:spPr bwMode="auto">
          <a:xfrm>
            <a:off x="3733800" y="304800"/>
            <a:ext cx="4626427" cy="4191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5410200" cy="2554545"/>
          </a:xfrm>
          <a:prstGeom prst="rect">
            <a:avLst/>
          </a:prstGeom>
        </p:spPr>
        <p:txBody>
          <a:bodyPr wrap="square">
            <a:spAutoFit/>
          </a:bodyPr>
          <a:lstStyle/>
          <a:p>
            <a:r>
              <a:rPr lang="en-US" sz="3200" dirty="0" smtClean="0"/>
              <a:t>In soloing - as in other activities - it is far easier to start something than it is to finish it. </a:t>
            </a:r>
            <a:br>
              <a:rPr lang="en-US" sz="3200" dirty="0" smtClean="0"/>
            </a:br>
            <a:r>
              <a:rPr lang="en-US" sz="3200" dirty="0" smtClean="0">
                <a:hlinkClick r:id="rId2"/>
              </a:rPr>
              <a:t>Amelia Earhart</a:t>
            </a:r>
            <a:r>
              <a:rPr lang="en-US" sz="3200" dirty="0" smtClean="0"/>
              <a:t> </a:t>
            </a:r>
            <a:br>
              <a:rPr lang="en-US" sz="3200" dirty="0" smtClean="0"/>
            </a:br>
            <a:endParaRPr lang="en-US" sz="3200" dirty="0"/>
          </a:p>
        </p:txBody>
      </p:sp>
      <p:pic>
        <p:nvPicPr>
          <p:cNvPr id="8194" name="Picture 2" descr="http://www.pacificaviationmuseum.org/img/events/amelia_earhart_1932.jpg"/>
          <p:cNvPicPr>
            <a:picLocks noChangeAspect="1" noChangeArrowheads="1"/>
          </p:cNvPicPr>
          <p:nvPr/>
        </p:nvPicPr>
        <p:blipFill>
          <a:blip r:embed="rId3" cstate="print"/>
          <a:srcRect/>
          <a:stretch>
            <a:fillRect/>
          </a:stretch>
        </p:blipFill>
        <p:spPr bwMode="auto">
          <a:xfrm>
            <a:off x="4648200" y="2743200"/>
            <a:ext cx="2872660" cy="37338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3800" y="3962400"/>
            <a:ext cx="4572000" cy="2246769"/>
          </a:xfrm>
          <a:prstGeom prst="rect">
            <a:avLst/>
          </a:prstGeom>
        </p:spPr>
        <p:txBody>
          <a:bodyPr>
            <a:spAutoFit/>
          </a:bodyPr>
          <a:lstStyle/>
          <a:p>
            <a:pPr algn="r"/>
            <a:r>
              <a:rPr lang="en-US" sz="2800" dirty="0" smtClean="0"/>
              <a:t>Never interrupt someone doing what you said couldn't be done. </a:t>
            </a:r>
            <a:br>
              <a:rPr lang="en-US" sz="2800" dirty="0" smtClean="0"/>
            </a:br>
            <a:r>
              <a:rPr lang="en-US" sz="2800" dirty="0" smtClean="0">
                <a:hlinkClick r:id="rId2"/>
              </a:rPr>
              <a:t>Amelia Earhart</a:t>
            </a:r>
            <a:r>
              <a:rPr lang="en-US" sz="2800" dirty="0" smtClean="0"/>
              <a:t> </a:t>
            </a:r>
            <a:br>
              <a:rPr lang="en-US" sz="2800" dirty="0" smtClean="0"/>
            </a:br>
            <a:endParaRPr lang="en-US" sz="2800" dirty="0"/>
          </a:p>
        </p:txBody>
      </p:sp>
      <p:pic>
        <p:nvPicPr>
          <p:cNvPr id="7170" name="Picture 2" descr="http://static.guim.co.uk/sys-images/Admin/BkFill/Default_image_group/2010/12/14/1292354691623/American-pilot-Amelia-Ear-007.jpg"/>
          <p:cNvPicPr>
            <a:picLocks noChangeAspect="1" noChangeArrowheads="1"/>
          </p:cNvPicPr>
          <p:nvPr/>
        </p:nvPicPr>
        <p:blipFill>
          <a:blip r:embed="rId3" cstate="print"/>
          <a:srcRect/>
          <a:stretch>
            <a:fillRect/>
          </a:stretch>
        </p:blipFill>
        <p:spPr bwMode="auto">
          <a:xfrm>
            <a:off x="1066800" y="381000"/>
            <a:ext cx="5715000" cy="34290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9600"/>
            <a:ext cx="6400800" cy="3108543"/>
          </a:xfrm>
          <a:prstGeom prst="rect">
            <a:avLst/>
          </a:prstGeom>
        </p:spPr>
        <p:txBody>
          <a:bodyPr wrap="square">
            <a:spAutoFit/>
          </a:bodyPr>
          <a:lstStyle/>
          <a:p>
            <a:r>
              <a:rPr lang="en-US" sz="2800" dirty="0" smtClean="0"/>
              <a:t>Please know that I am aware of the hazards. I want to do it because I want to do it. Women must try to do things as men have tried. When they fail, their failure must be a challenge to others. </a:t>
            </a:r>
            <a:br>
              <a:rPr lang="en-US" sz="2800" dirty="0" smtClean="0"/>
            </a:br>
            <a:r>
              <a:rPr lang="en-US" sz="2800" dirty="0" smtClean="0">
                <a:hlinkClick r:id="rId2"/>
              </a:rPr>
              <a:t>Amelia Earhart</a:t>
            </a:r>
            <a:r>
              <a:rPr lang="en-US" sz="2800" dirty="0" smtClean="0"/>
              <a:t> </a:t>
            </a:r>
            <a:br>
              <a:rPr lang="en-US" sz="2800" dirty="0" smtClean="0"/>
            </a:br>
            <a:endParaRPr lang="en-US" sz="2800" dirty="0"/>
          </a:p>
        </p:txBody>
      </p:sp>
      <p:pic>
        <p:nvPicPr>
          <p:cNvPr id="6146" name="Picture 2" descr="http://news.discovery.com/history/2009/10/23/amelia-earhart-278x225.jpg"/>
          <p:cNvPicPr>
            <a:picLocks noChangeAspect="1" noChangeArrowheads="1"/>
          </p:cNvPicPr>
          <p:nvPr/>
        </p:nvPicPr>
        <p:blipFill>
          <a:blip r:embed="rId3" cstate="print"/>
          <a:srcRect/>
          <a:stretch>
            <a:fillRect/>
          </a:stretch>
        </p:blipFill>
        <p:spPr bwMode="auto">
          <a:xfrm>
            <a:off x="3505200" y="2895600"/>
            <a:ext cx="4495800" cy="3638687"/>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581400"/>
            <a:ext cx="6248400" cy="2677656"/>
          </a:xfrm>
          <a:prstGeom prst="rect">
            <a:avLst/>
          </a:prstGeom>
        </p:spPr>
        <p:txBody>
          <a:bodyPr wrap="square">
            <a:spAutoFit/>
          </a:bodyPr>
          <a:lstStyle/>
          <a:p>
            <a:r>
              <a:rPr lang="en-US" sz="2800" dirty="0" smtClean="0"/>
              <a:t>As long as you keep a person down, some part of you has to be down there to hold him down, so it means you cannot soar as you otherwise might. </a:t>
            </a:r>
            <a:br>
              <a:rPr lang="en-US" sz="2800" dirty="0" smtClean="0"/>
            </a:br>
            <a:r>
              <a:rPr lang="en-US" sz="2800" dirty="0" smtClean="0">
                <a:hlinkClick r:id="rId2"/>
              </a:rPr>
              <a:t>Marian Anderson</a:t>
            </a:r>
            <a:r>
              <a:rPr lang="en-US" sz="2800" dirty="0" smtClean="0"/>
              <a:t> </a:t>
            </a:r>
            <a:br>
              <a:rPr lang="en-US" sz="2800" dirty="0" smtClean="0"/>
            </a:br>
            <a:endParaRPr lang="en-US" sz="2800" dirty="0"/>
          </a:p>
        </p:txBody>
      </p:sp>
      <p:pic>
        <p:nvPicPr>
          <p:cNvPr id="5122" name="Picture 2" descr="http://t2.gstatic.com/images?q=tbn:ANd9GcQSO6nuiFMTmJt03KmeNVRDj1uCjVzPwSHEEr4wX6QcY4OP9BNdAGkUJYS-"/>
          <p:cNvPicPr>
            <a:picLocks noChangeAspect="1" noChangeArrowheads="1"/>
          </p:cNvPicPr>
          <p:nvPr/>
        </p:nvPicPr>
        <p:blipFill>
          <a:blip r:embed="rId3" cstate="print"/>
          <a:srcRect/>
          <a:stretch>
            <a:fillRect/>
          </a:stretch>
        </p:blipFill>
        <p:spPr bwMode="auto">
          <a:xfrm>
            <a:off x="1905000" y="685800"/>
            <a:ext cx="5181600" cy="279400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0" y="4114800"/>
            <a:ext cx="5257800" cy="2308324"/>
          </a:xfrm>
          <a:prstGeom prst="rect">
            <a:avLst/>
          </a:prstGeom>
        </p:spPr>
        <p:txBody>
          <a:bodyPr wrap="square">
            <a:spAutoFit/>
          </a:bodyPr>
          <a:lstStyle/>
          <a:p>
            <a:pPr algn="r"/>
            <a:r>
              <a:rPr lang="en-US" sz="2400" dirty="0" smtClean="0"/>
              <a:t>Friendship with ones self is all important, because without it one cannot be friends with anyone else in the world. </a:t>
            </a:r>
            <a:br>
              <a:rPr lang="en-US" sz="2400" dirty="0" smtClean="0"/>
            </a:br>
            <a:r>
              <a:rPr lang="en-US" sz="2400" dirty="0" smtClean="0">
                <a:hlinkClick r:id="rId2"/>
              </a:rPr>
              <a:t>Eleanor Roosevelt</a:t>
            </a:r>
            <a:r>
              <a:rPr lang="en-US" sz="2400" dirty="0" smtClean="0"/>
              <a:t> </a:t>
            </a:r>
            <a:br>
              <a:rPr lang="en-US" sz="2400" dirty="0" smtClean="0"/>
            </a:br>
            <a:endParaRPr lang="en-US" sz="2400" dirty="0"/>
          </a:p>
        </p:txBody>
      </p:sp>
      <p:pic>
        <p:nvPicPr>
          <p:cNvPr id="31746" name="Picture 2" descr="http://willswift.com/images/eleanor_roosevelt.jpg"/>
          <p:cNvPicPr>
            <a:picLocks noChangeAspect="1" noChangeArrowheads="1"/>
          </p:cNvPicPr>
          <p:nvPr/>
        </p:nvPicPr>
        <p:blipFill>
          <a:blip r:embed="rId3" cstate="print"/>
          <a:srcRect/>
          <a:stretch>
            <a:fillRect/>
          </a:stretch>
        </p:blipFill>
        <p:spPr bwMode="auto">
          <a:xfrm>
            <a:off x="609600" y="533400"/>
            <a:ext cx="3657600" cy="3810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5334000" cy="2554545"/>
          </a:xfrm>
          <a:prstGeom prst="rect">
            <a:avLst/>
          </a:prstGeom>
        </p:spPr>
        <p:txBody>
          <a:bodyPr wrap="square">
            <a:spAutoFit/>
          </a:bodyPr>
          <a:lstStyle/>
          <a:p>
            <a:r>
              <a:rPr lang="en-US" sz="3200" dirty="0" smtClean="0"/>
              <a:t>I forgave the DAR many years ago. You lose a lot of time hating people. </a:t>
            </a:r>
            <a:br>
              <a:rPr lang="en-US" sz="3200" dirty="0" smtClean="0"/>
            </a:br>
            <a:r>
              <a:rPr lang="en-US" sz="3200" dirty="0" smtClean="0">
                <a:hlinkClick r:id="rId2"/>
              </a:rPr>
              <a:t>Marian Anderson</a:t>
            </a:r>
            <a:r>
              <a:rPr lang="en-US" sz="3200" dirty="0" smtClean="0"/>
              <a:t> </a:t>
            </a:r>
            <a:br>
              <a:rPr lang="en-US" sz="3200" dirty="0" smtClean="0"/>
            </a:br>
            <a:endParaRPr lang="en-US" sz="3200" dirty="0"/>
          </a:p>
        </p:txBody>
      </p:sp>
      <p:pic>
        <p:nvPicPr>
          <p:cNvPr id="4098" name="Picture 2" descr="http://i.ytimg.com/vi/mAONYTMf2pk/0.jpg"/>
          <p:cNvPicPr>
            <a:picLocks noChangeAspect="1" noChangeArrowheads="1"/>
          </p:cNvPicPr>
          <p:nvPr/>
        </p:nvPicPr>
        <p:blipFill>
          <a:blip r:embed="rId3" cstate="print"/>
          <a:srcRect/>
          <a:stretch>
            <a:fillRect/>
          </a:stretch>
        </p:blipFill>
        <p:spPr bwMode="auto">
          <a:xfrm>
            <a:off x="3505200" y="2952750"/>
            <a:ext cx="4800600" cy="3600451"/>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762000"/>
            <a:ext cx="5943600" cy="2677656"/>
          </a:xfrm>
          <a:prstGeom prst="rect">
            <a:avLst/>
          </a:prstGeom>
        </p:spPr>
        <p:txBody>
          <a:bodyPr wrap="square">
            <a:spAutoFit/>
          </a:bodyPr>
          <a:lstStyle/>
          <a:p>
            <a:pPr algn="ctr"/>
            <a:r>
              <a:rPr lang="en-US" sz="2800" dirty="0" smtClean="0"/>
              <a:t>None of us is responsible for the complexion of his skin. This fact of nature offers no clue to the character or quality of the person underneath. </a:t>
            </a:r>
            <a:br>
              <a:rPr lang="en-US" sz="2800" dirty="0" smtClean="0"/>
            </a:br>
            <a:r>
              <a:rPr lang="en-US" sz="2800" dirty="0" smtClean="0">
                <a:hlinkClick r:id="rId2"/>
              </a:rPr>
              <a:t>Marian Anderson</a:t>
            </a:r>
            <a:r>
              <a:rPr lang="en-US" sz="2800" dirty="0" smtClean="0"/>
              <a:t> </a:t>
            </a:r>
            <a:br>
              <a:rPr lang="en-US" sz="2800" dirty="0" smtClean="0"/>
            </a:br>
            <a:endParaRPr lang="en-US" sz="2800" dirty="0"/>
          </a:p>
        </p:txBody>
      </p:sp>
      <p:pic>
        <p:nvPicPr>
          <p:cNvPr id="3074" name="Picture 2" descr="http://www.english.illinois.edu/maps/poets/s_z/taggard/anderson2.jpg"/>
          <p:cNvPicPr>
            <a:picLocks noChangeAspect="1" noChangeArrowheads="1"/>
          </p:cNvPicPr>
          <p:nvPr/>
        </p:nvPicPr>
        <p:blipFill>
          <a:blip r:embed="rId3" cstate="print"/>
          <a:srcRect/>
          <a:stretch>
            <a:fillRect/>
          </a:stretch>
        </p:blipFill>
        <p:spPr bwMode="auto">
          <a:xfrm>
            <a:off x="2286000" y="3124200"/>
            <a:ext cx="4419600" cy="3237853"/>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0" y="2743200"/>
            <a:ext cx="5181600" cy="3108543"/>
          </a:xfrm>
          <a:prstGeom prst="rect">
            <a:avLst/>
          </a:prstGeom>
        </p:spPr>
        <p:txBody>
          <a:bodyPr wrap="square">
            <a:spAutoFit/>
          </a:bodyPr>
          <a:lstStyle/>
          <a:p>
            <a:pPr algn="r"/>
            <a:r>
              <a:rPr lang="en-US" sz="2800" dirty="0" smtClean="0"/>
              <a:t>Prejudice is like a hair across your cheek. You can't see it, you can't find it with your fingers, but you keep brushing at it because the feel of it is irritating. </a:t>
            </a:r>
            <a:br>
              <a:rPr lang="en-US" sz="2800" dirty="0" smtClean="0"/>
            </a:br>
            <a:r>
              <a:rPr lang="en-US" sz="2800" dirty="0" smtClean="0">
                <a:hlinkClick r:id="rId2"/>
              </a:rPr>
              <a:t>Marian Anderson</a:t>
            </a:r>
            <a:r>
              <a:rPr lang="en-US" sz="2800" dirty="0" smtClean="0"/>
              <a:t> </a:t>
            </a:r>
            <a:br>
              <a:rPr lang="en-US" sz="2800" dirty="0" smtClean="0"/>
            </a:br>
            <a:endParaRPr lang="en-US" sz="2800" dirty="0"/>
          </a:p>
        </p:txBody>
      </p:sp>
      <p:pic>
        <p:nvPicPr>
          <p:cNvPr id="2050" name="Picture 2" descr="http://1.bp.blogspot.com/-unaIsjIq9xY/TfPoi40TlNI/AAAAAAAAA78/dYu3etQTNEQ/s1600/Marian+Anderson_offbeat.jpg"/>
          <p:cNvPicPr>
            <a:picLocks noChangeAspect="1" noChangeArrowheads="1"/>
          </p:cNvPicPr>
          <p:nvPr/>
        </p:nvPicPr>
        <p:blipFill>
          <a:blip r:embed="rId3" cstate="print"/>
          <a:srcRect/>
          <a:stretch>
            <a:fillRect/>
          </a:stretch>
        </p:blipFill>
        <p:spPr bwMode="auto">
          <a:xfrm>
            <a:off x="457199" y="533400"/>
            <a:ext cx="2819999" cy="35814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6553200" cy="3108543"/>
          </a:xfrm>
          <a:prstGeom prst="rect">
            <a:avLst/>
          </a:prstGeom>
        </p:spPr>
        <p:txBody>
          <a:bodyPr wrap="square">
            <a:spAutoFit/>
          </a:bodyPr>
          <a:lstStyle/>
          <a:p>
            <a:r>
              <a:rPr lang="en-US" sz="2800" dirty="0" smtClean="0"/>
              <a:t>There are many persons ready to do what is right because in their hearts they know it is right. But they hesitate, waiting for the other fellow to make the make the first move - and he, in turn, waits for you. </a:t>
            </a:r>
            <a:br>
              <a:rPr lang="en-US" sz="2800" dirty="0" smtClean="0"/>
            </a:br>
            <a:r>
              <a:rPr lang="en-US" sz="2800" dirty="0" smtClean="0">
                <a:hlinkClick r:id="rId2"/>
              </a:rPr>
              <a:t>Marian Anderson</a:t>
            </a:r>
            <a:r>
              <a:rPr lang="en-US" sz="2800" dirty="0" smtClean="0"/>
              <a:t> </a:t>
            </a:r>
            <a:br>
              <a:rPr lang="en-US" sz="2800" dirty="0" smtClean="0"/>
            </a:br>
            <a:endParaRPr lang="en-US" sz="2800" dirty="0"/>
          </a:p>
        </p:txBody>
      </p:sp>
      <p:pic>
        <p:nvPicPr>
          <p:cNvPr id="1026" name="Picture 2" descr="http://www.upenn.edu/almanac/volumes/v51/n19/images_n19/AndersonM.jpg"/>
          <p:cNvPicPr>
            <a:picLocks noChangeAspect="1" noChangeArrowheads="1"/>
          </p:cNvPicPr>
          <p:nvPr/>
        </p:nvPicPr>
        <p:blipFill>
          <a:blip r:embed="rId3" cstate="print"/>
          <a:srcRect/>
          <a:stretch>
            <a:fillRect/>
          </a:stretch>
        </p:blipFill>
        <p:spPr bwMode="auto">
          <a:xfrm>
            <a:off x="5410200" y="3048000"/>
            <a:ext cx="2438400" cy="34137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0" y="381000"/>
            <a:ext cx="5257800" cy="3046988"/>
          </a:xfrm>
          <a:prstGeom prst="rect">
            <a:avLst/>
          </a:prstGeom>
          <a:noFill/>
        </p:spPr>
        <p:txBody>
          <a:bodyPr wrap="square" rtlCol="0">
            <a:spAutoFit/>
          </a:bodyPr>
          <a:lstStyle/>
          <a:p>
            <a:pPr algn="r"/>
            <a:r>
              <a:rPr lang="en-US" sz="3200" dirty="0" smtClean="0"/>
              <a:t>Great minds discuss ideas; average minds discuss events; small minds discuss people. </a:t>
            </a:r>
            <a:br>
              <a:rPr lang="en-US" sz="3200" dirty="0" smtClean="0"/>
            </a:br>
            <a:r>
              <a:rPr lang="en-US" sz="3200" dirty="0" smtClean="0">
                <a:hlinkClick r:id="rId2"/>
              </a:rPr>
              <a:t>Eleanor Roosevelt</a:t>
            </a:r>
            <a:r>
              <a:rPr lang="en-US" sz="3200" dirty="0" smtClean="0"/>
              <a:t> </a:t>
            </a:r>
            <a:br>
              <a:rPr lang="en-US" sz="3200" dirty="0" smtClean="0"/>
            </a:br>
            <a:r>
              <a:rPr lang="en-US" sz="3200" dirty="0" smtClean="0"/>
              <a:t/>
            </a:r>
            <a:br>
              <a:rPr lang="en-US" sz="3200" dirty="0" smtClean="0"/>
            </a:br>
            <a:endParaRPr lang="en-US" sz="3200" dirty="0"/>
          </a:p>
        </p:txBody>
      </p:sp>
      <p:sp>
        <p:nvSpPr>
          <p:cNvPr id="30722" name="AutoShape 2" descr="http://www.karinaharris.com/wp-content/uploads/2011/10/eleanor-roosevelt.jpg"/>
          <p:cNvSpPr>
            <a:spLocks noChangeAspect="1" noChangeArrowheads="1"/>
          </p:cNvSpPr>
          <p:nvPr/>
        </p:nvSpPr>
        <p:spPr bwMode="auto">
          <a:xfrm>
            <a:off x="155575" y="-1012825"/>
            <a:ext cx="2857500" cy="21240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24" name="AutoShape 4" descr="http://www.karinaharris.com/wp-content/uploads/2011/10/eleanor-roosevelt.jpg"/>
          <p:cNvSpPr>
            <a:spLocks noChangeAspect="1" noChangeArrowheads="1"/>
          </p:cNvSpPr>
          <p:nvPr/>
        </p:nvSpPr>
        <p:spPr bwMode="auto">
          <a:xfrm>
            <a:off x="155575" y="-1012825"/>
            <a:ext cx="2857500" cy="21240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726" name="Picture 6" descr="http://t2.gstatic.com/images?q=tbn:ANd9GcTcKMvbakbYMPeApXrv0bHnkasU_vlYm1gahUvEMeo-grxmGDq3R_AYFvgN"/>
          <p:cNvPicPr>
            <a:picLocks noChangeAspect="1" noChangeArrowheads="1"/>
          </p:cNvPicPr>
          <p:nvPr/>
        </p:nvPicPr>
        <p:blipFill>
          <a:blip r:embed="rId3" cstate="print"/>
          <a:srcRect/>
          <a:stretch>
            <a:fillRect/>
          </a:stretch>
        </p:blipFill>
        <p:spPr bwMode="auto">
          <a:xfrm>
            <a:off x="1143000" y="2362200"/>
            <a:ext cx="3962400" cy="3962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4191000"/>
            <a:ext cx="6248400" cy="2308324"/>
          </a:xfrm>
          <a:prstGeom prst="rect">
            <a:avLst/>
          </a:prstGeom>
          <a:noFill/>
        </p:spPr>
        <p:txBody>
          <a:bodyPr wrap="square" rtlCol="0">
            <a:spAutoFit/>
          </a:bodyPr>
          <a:lstStyle/>
          <a:p>
            <a:pPr algn="ctr"/>
            <a:r>
              <a:rPr lang="en-US" sz="2400" dirty="0" smtClean="0"/>
              <a:t>I believe that anyone can conquer fear by doing the things he fears to do, provided he keeps doing them until he gets a record of successful experience behind him. </a:t>
            </a:r>
            <a:br>
              <a:rPr lang="en-US" sz="2400" dirty="0" smtClean="0"/>
            </a:br>
            <a:r>
              <a:rPr lang="en-US" sz="2400" dirty="0" smtClean="0">
                <a:hlinkClick r:id="rId2"/>
              </a:rPr>
              <a:t>Eleanor Roosevelt</a:t>
            </a:r>
            <a:r>
              <a:rPr lang="en-US" sz="2400" dirty="0" smtClean="0"/>
              <a:t> </a:t>
            </a:r>
            <a:br>
              <a:rPr lang="en-US" sz="2400" dirty="0" smtClean="0"/>
            </a:br>
            <a:endParaRPr lang="en-US" sz="2400" dirty="0"/>
          </a:p>
        </p:txBody>
      </p:sp>
      <p:pic>
        <p:nvPicPr>
          <p:cNvPr id="29698" name="Picture 2" descr="http://pegasus.lasalle-academy.org/eleanor%20roosevelt.jpg"/>
          <p:cNvPicPr>
            <a:picLocks noChangeAspect="1" noChangeArrowheads="1"/>
          </p:cNvPicPr>
          <p:nvPr/>
        </p:nvPicPr>
        <p:blipFill>
          <a:blip r:embed="rId3" cstate="print"/>
          <a:srcRect/>
          <a:stretch>
            <a:fillRect/>
          </a:stretch>
        </p:blipFill>
        <p:spPr bwMode="auto">
          <a:xfrm>
            <a:off x="2514600" y="609599"/>
            <a:ext cx="3657600" cy="332646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609600"/>
            <a:ext cx="5943600" cy="1938992"/>
          </a:xfrm>
          <a:prstGeom prst="rect">
            <a:avLst/>
          </a:prstGeom>
          <a:noFill/>
        </p:spPr>
        <p:txBody>
          <a:bodyPr wrap="square" rtlCol="0">
            <a:spAutoFit/>
          </a:bodyPr>
          <a:lstStyle/>
          <a:p>
            <a:pPr algn="ctr"/>
            <a:r>
              <a:rPr lang="en-US" sz="2400" dirty="0" smtClean="0"/>
              <a:t>I think, at a child's birth, if a mother could ask a fairy godmother to endow it with the most useful gift, that gift should be curiosity. </a:t>
            </a:r>
            <a:br>
              <a:rPr lang="en-US" sz="2400" dirty="0" smtClean="0"/>
            </a:br>
            <a:r>
              <a:rPr lang="en-US" sz="2400" dirty="0" smtClean="0">
                <a:hlinkClick r:id="rId2"/>
              </a:rPr>
              <a:t>Eleanor Roosevelt</a:t>
            </a:r>
            <a:r>
              <a:rPr lang="en-US" sz="2400" dirty="0" smtClean="0"/>
              <a:t> </a:t>
            </a:r>
            <a:br>
              <a:rPr lang="en-US" sz="2400" dirty="0" smtClean="0"/>
            </a:br>
            <a:endParaRPr lang="en-US" sz="2400" dirty="0"/>
          </a:p>
        </p:txBody>
      </p:sp>
      <p:pic>
        <p:nvPicPr>
          <p:cNvPr id="28674" name="Picture 2" descr="http://www.udhr.org/history/images/hr18.GIF"/>
          <p:cNvPicPr>
            <a:picLocks noChangeAspect="1" noChangeArrowheads="1"/>
          </p:cNvPicPr>
          <p:nvPr/>
        </p:nvPicPr>
        <p:blipFill>
          <a:blip r:embed="rId3" cstate="print"/>
          <a:srcRect/>
          <a:stretch>
            <a:fillRect/>
          </a:stretch>
        </p:blipFill>
        <p:spPr bwMode="auto">
          <a:xfrm>
            <a:off x="2133600" y="2667000"/>
            <a:ext cx="4762500" cy="37623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3886200" cy="3970318"/>
          </a:xfrm>
          <a:prstGeom prst="rect">
            <a:avLst/>
          </a:prstGeom>
          <a:noFill/>
        </p:spPr>
        <p:txBody>
          <a:bodyPr wrap="square" rtlCol="0">
            <a:spAutoFit/>
          </a:bodyPr>
          <a:lstStyle/>
          <a:p>
            <a:r>
              <a:rPr lang="en-US" sz="2800" dirty="0" smtClean="0"/>
              <a:t>In the long run, we shape our lives, and we shape ourselves. The process never ends until we die. And the choices we make are ultimately our own responsibility. </a:t>
            </a:r>
            <a:br>
              <a:rPr lang="en-US" sz="2800" dirty="0" smtClean="0"/>
            </a:br>
            <a:r>
              <a:rPr lang="en-US" sz="2800" dirty="0" smtClean="0">
                <a:hlinkClick r:id="rId2"/>
              </a:rPr>
              <a:t>Eleanor Roosevelt</a:t>
            </a:r>
            <a:r>
              <a:rPr lang="en-US" sz="2800" dirty="0" smtClean="0"/>
              <a:t> </a:t>
            </a:r>
            <a:br>
              <a:rPr lang="en-US" sz="2800" dirty="0" smtClean="0"/>
            </a:br>
            <a:endParaRPr lang="en-US" sz="2800" dirty="0"/>
          </a:p>
        </p:txBody>
      </p:sp>
      <p:pic>
        <p:nvPicPr>
          <p:cNvPr id="27650" name="Picture 2" descr="http://www.apsva.us/cms/lib2/VA01000586/Centricity/Domain/1273/eleanor_roosevelt.gif"/>
          <p:cNvPicPr>
            <a:picLocks noChangeAspect="1" noChangeArrowheads="1"/>
          </p:cNvPicPr>
          <p:nvPr/>
        </p:nvPicPr>
        <p:blipFill>
          <a:blip r:embed="rId3" cstate="print"/>
          <a:srcRect/>
          <a:stretch>
            <a:fillRect/>
          </a:stretch>
        </p:blipFill>
        <p:spPr bwMode="auto">
          <a:xfrm>
            <a:off x="4953000" y="1842516"/>
            <a:ext cx="3543300" cy="465353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838200"/>
            <a:ext cx="6705600" cy="2062103"/>
          </a:xfrm>
          <a:prstGeom prst="rect">
            <a:avLst/>
          </a:prstGeom>
        </p:spPr>
        <p:txBody>
          <a:bodyPr wrap="square">
            <a:spAutoFit/>
          </a:bodyPr>
          <a:lstStyle/>
          <a:p>
            <a:pPr algn="ctr"/>
            <a:r>
              <a:rPr lang="en-US" sz="3200" dirty="0" smtClean="0"/>
              <a:t>It is not fair to ask of others what you are not willing to do yourself. </a:t>
            </a:r>
            <a:br>
              <a:rPr lang="en-US" sz="3200" dirty="0" smtClean="0"/>
            </a:br>
            <a:r>
              <a:rPr lang="en-US" sz="3200" dirty="0" smtClean="0">
                <a:hlinkClick r:id="rId2"/>
              </a:rPr>
              <a:t>Eleanor Roosevelt</a:t>
            </a:r>
            <a:r>
              <a:rPr lang="en-US" sz="3200" dirty="0" smtClean="0"/>
              <a:t> </a:t>
            </a:r>
            <a:br>
              <a:rPr lang="en-US" sz="3200" dirty="0" smtClean="0"/>
            </a:br>
            <a:endParaRPr lang="en-US" sz="3200" dirty="0"/>
          </a:p>
        </p:txBody>
      </p:sp>
      <p:pic>
        <p:nvPicPr>
          <p:cNvPr id="26626" name="Picture 2" descr="http://upload.wikimedia.org/wikipedia/commons/thumb/2/26/Eleanor_Roosevelt_at_United_Nations.png/170px-Eleanor_Roosevelt_at_United_Nations.png"/>
          <p:cNvPicPr>
            <a:picLocks noChangeAspect="1" noChangeArrowheads="1"/>
          </p:cNvPicPr>
          <p:nvPr/>
        </p:nvPicPr>
        <p:blipFill>
          <a:blip r:embed="rId3" cstate="print"/>
          <a:srcRect/>
          <a:stretch>
            <a:fillRect/>
          </a:stretch>
        </p:blipFill>
        <p:spPr bwMode="auto">
          <a:xfrm>
            <a:off x="3124200" y="2514600"/>
            <a:ext cx="3200400" cy="402873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0" y="3886200"/>
            <a:ext cx="5410200" cy="2677656"/>
          </a:xfrm>
          <a:prstGeom prst="rect">
            <a:avLst/>
          </a:prstGeom>
        </p:spPr>
        <p:txBody>
          <a:bodyPr wrap="square">
            <a:spAutoFit/>
          </a:bodyPr>
          <a:lstStyle/>
          <a:p>
            <a:pPr algn="r"/>
            <a:r>
              <a:rPr lang="en-US" sz="2800" dirty="0" smtClean="0"/>
              <a:t>It isn't enough to talk about peace. One must believe in it. And it isn't enough to believe in it. One must work at it. </a:t>
            </a:r>
            <a:br>
              <a:rPr lang="en-US" sz="2800" dirty="0" smtClean="0"/>
            </a:br>
            <a:r>
              <a:rPr lang="en-US" sz="2800" dirty="0" smtClean="0">
                <a:hlinkClick r:id="rId2"/>
              </a:rPr>
              <a:t>Eleanor Roosevelt</a:t>
            </a:r>
            <a:r>
              <a:rPr lang="en-US" sz="2800" dirty="0" smtClean="0"/>
              <a:t> </a:t>
            </a:r>
            <a:br>
              <a:rPr lang="en-US" sz="2800" dirty="0" smtClean="0"/>
            </a:br>
            <a:endParaRPr lang="en-US" sz="2800" dirty="0"/>
          </a:p>
        </p:txBody>
      </p:sp>
      <p:pic>
        <p:nvPicPr>
          <p:cNvPr id="25602" name="Picture 2" descr="http://t3.gstatic.com/images?q=tbn:ANd9GcT2XFEaiR3h0fqdxnnz_P3oXS-THvl8GjQw6qJP1ayBJ1zo8SpBUmaHnRBRYQ"/>
          <p:cNvPicPr>
            <a:picLocks noChangeAspect="1" noChangeArrowheads="1"/>
          </p:cNvPicPr>
          <p:nvPr/>
        </p:nvPicPr>
        <p:blipFill>
          <a:blip r:embed="rId3" cstate="print"/>
          <a:srcRect/>
          <a:stretch>
            <a:fillRect/>
          </a:stretch>
        </p:blipFill>
        <p:spPr bwMode="auto">
          <a:xfrm>
            <a:off x="914400" y="457200"/>
            <a:ext cx="3429000" cy="3429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819</Words>
  <Application>Microsoft Office PowerPoint</Application>
  <PresentationFormat>On-screen Show (4:3)</PresentationFormat>
  <Paragraphs>35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Quotes from Creative, Inventive, and Notable People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dc:creator>
  <cp:lastModifiedBy>st</cp:lastModifiedBy>
  <cp:revision>6</cp:revision>
  <dcterms:created xsi:type="dcterms:W3CDTF">2012-05-22T17:58:32Z</dcterms:created>
  <dcterms:modified xsi:type="dcterms:W3CDTF">2012-08-16T20:11:36Z</dcterms:modified>
</cp:coreProperties>
</file>